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80" r:id="rId12"/>
    <p:sldId id="281" r:id="rId13"/>
    <p:sldId id="284" r:id="rId14"/>
    <p:sldId id="285" r:id="rId15"/>
    <p:sldId id="286" r:id="rId16"/>
    <p:sldId id="296" r:id="rId17"/>
    <p:sldId id="297" r:id="rId18"/>
    <p:sldId id="313" r:id="rId19"/>
    <p:sldId id="298" r:id="rId20"/>
    <p:sldId id="299" r:id="rId21"/>
    <p:sldId id="275" r:id="rId22"/>
    <p:sldId id="300" r:id="rId23"/>
    <p:sldId id="301" r:id="rId24"/>
    <p:sldId id="312" r:id="rId25"/>
    <p:sldId id="257" r:id="rId26"/>
    <p:sldId id="302" r:id="rId27"/>
    <p:sldId id="258" r:id="rId28"/>
    <p:sldId id="306" r:id="rId29"/>
    <p:sldId id="310" r:id="rId30"/>
    <p:sldId id="308" r:id="rId31"/>
    <p:sldId id="263" r:id="rId32"/>
    <p:sldId id="264" r:id="rId33"/>
    <p:sldId id="265" r:id="rId34"/>
    <p:sldId id="307" r:id="rId35"/>
    <p:sldId id="266" r:id="rId36"/>
    <p:sldId id="311" r:id="rId37"/>
    <p:sldId id="261" r:id="rId38"/>
    <p:sldId id="267" r:id="rId39"/>
    <p:sldId id="268" r:id="rId40"/>
    <p:sldId id="269" r:id="rId41"/>
    <p:sldId id="270" r:id="rId42"/>
    <p:sldId id="272" r:id="rId43"/>
    <p:sldId id="30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9"/>
    <p:restoredTop sz="94764"/>
  </p:normalViewPr>
  <p:slideViewPr>
    <p:cSldViewPr snapToGrid="0">
      <p:cViewPr>
        <p:scale>
          <a:sx n="76" d="100"/>
          <a:sy n="76" d="100"/>
        </p:scale>
        <p:origin x="1040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d’optimisation du topic modeling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Développer une méthode d’optimisation du topic modeling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le traitement des données (</a:t>
          </a:r>
          <a:r>
            <a:rPr lang="fr-FR" sz="1800" kern="1200" dirty="0" err="1"/>
            <a:t>preprocessing</a:t>
          </a:r>
          <a:r>
            <a:rPr lang="fr-FR" sz="18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tes split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 vectorisation pour quel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4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eview.streamlit.app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dessin humorist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74E5F777-B768-F565-4D5A-CFD0CE55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448" b="253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l’analyse automatisée de vos commentaires</a:t>
            </a:r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Détections de sujets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884" y="3968884"/>
            <a:ext cx="2889115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405004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1332DB27-A066-E171-F626-A2C3ED37D8C7}"/>
              </a:ext>
            </a:extLst>
          </p:cNvPr>
          <p:cNvGrpSpPr/>
          <p:nvPr/>
        </p:nvGrpSpPr>
        <p:grpSpPr>
          <a:xfrm>
            <a:off x="614156" y="1540594"/>
            <a:ext cx="4074552" cy="1761406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19A442-C524-B09F-93A7-28AD49BE2CB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7B860B80-6942-C297-0128-2EBE129293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Développer un outil d’analyse</a:t>
              </a:r>
            </a:p>
            <a:p>
              <a:r>
                <a:rPr lang="fr-FR" dirty="0"/>
                <a:t>Qui traite une vidéo à la fois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pymongo,mongo</a:t>
            </a:r>
            <a:r>
              <a:rPr lang="fr-FR" dirty="0"/>
              <a:t> atlas,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redis, git hub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  <p:pic>
        <p:nvPicPr>
          <p:cNvPr id="3" name="Image 2" descr="Une image contenant logo, clipart, symbole, Graphique&#10;&#10;Le contenu généré par l’IA peut être incorrect.">
            <a:extLst>
              <a:ext uri="{FF2B5EF4-FFF2-40B4-BE49-F238E27FC236}">
                <a16:creationId xmlns:a16="http://schemas.microsoft.com/office/drawing/2014/main" id="{3F6C5574-558C-04A8-2D94-B3EBA04F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7330" y="346141"/>
            <a:ext cx="1305983" cy="983655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2D824260-BB58-FF7C-64A6-0AF0D734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6689" y="1514447"/>
            <a:ext cx="2044700" cy="622300"/>
          </a:xfrm>
          <a:prstGeom prst="rect">
            <a:avLst/>
          </a:prstGeom>
        </p:spPr>
      </p:pic>
      <p:pic>
        <p:nvPicPr>
          <p:cNvPr id="27" name="Image 26" descr="Une image contenant logo, Police, symbole, Graphique&#10;&#10;Le contenu généré par l’IA peut être incorrect.">
            <a:extLst>
              <a:ext uri="{FF2B5EF4-FFF2-40B4-BE49-F238E27FC236}">
                <a16:creationId xmlns:a16="http://schemas.microsoft.com/office/drawing/2014/main" id="{4A0A6213-1B5A-81C0-E2FF-129829D6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2060" y="7645238"/>
            <a:ext cx="1807479" cy="1611014"/>
          </a:xfrm>
          <a:prstGeom prst="rect">
            <a:avLst/>
          </a:prstGeom>
        </p:spPr>
      </p:pic>
      <p:pic>
        <p:nvPicPr>
          <p:cNvPr id="29" name="Image 28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9573CCDE-73FE-D4F8-345B-3639FCFC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7" y="7639038"/>
            <a:ext cx="1828800" cy="1663700"/>
          </a:xfrm>
          <a:prstGeom prst="rect">
            <a:avLst/>
          </a:prstGeom>
        </p:spPr>
      </p:pic>
      <p:pic>
        <p:nvPicPr>
          <p:cNvPr id="31" name="Image 30" descr="Une image contenant clipart, symbole, silhouette, logo&#10;&#10;Le contenu généré par l’IA peut être incorrect.">
            <a:extLst>
              <a:ext uri="{FF2B5EF4-FFF2-40B4-BE49-F238E27FC236}">
                <a16:creationId xmlns:a16="http://schemas.microsoft.com/office/drawing/2014/main" id="{22732796-B659-AF2A-D0F7-5E64F0B70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095" y="7528025"/>
            <a:ext cx="1930400" cy="2070100"/>
          </a:xfrm>
          <a:prstGeom prst="rect">
            <a:avLst/>
          </a:prstGeom>
        </p:spPr>
      </p:pic>
      <p:pic>
        <p:nvPicPr>
          <p:cNvPr id="33" name="Image 32" descr="Une image contenant Police, Graphique, logo, conception&#10;&#10;Le contenu généré par l’IA peut être incorrect.">
            <a:extLst>
              <a:ext uri="{FF2B5EF4-FFF2-40B4-BE49-F238E27FC236}">
                <a16:creationId xmlns:a16="http://schemas.microsoft.com/office/drawing/2014/main" id="{19A18C89-C3DB-61A1-DD3C-B96649D3A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553" y="-1412268"/>
            <a:ext cx="3225800" cy="952500"/>
          </a:xfrm>
          <a:prstGeom prst="rect">
            <a:avLst/>
          </a:prstGeom>
        </p:spPr>
      </p:pic>
      <p:pic>
        <p:nvPicPr>
          <p:cNvPr id="35" name="Image 34" descr="Une image contenant Police, texte, Bleu électrique, logo&#10;&#10;Le contenu généré par l’IA peut être incorrect.">
            <a:extLst>
              <a:ext uri="{FF2B5EF4-FFF2-40B4-BE49-F238E27FC236}">
                <a16:creationId xmlns:a16="http://schemas.microsoft.com/office/drawing/2014/main" id="{95C8BEF7-1E75-4C7A-C961-1655824EA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554" y="-1267816"/>
            <a:ext cx="2247900" cy="723900"/>
          </a:xfrm>
          <a:prstGeom prst="rect">
            <a:avLst/>
          </a:prstGeom>
        </p:spPr>
      </p:pic>
      <p:pic>
        <p:nvPicPr>
          <p:cNvPr id="37" name="Image 36" descr="Une image contenant sourire, clipart, smiley, émoticône&#10;&#10;Le contenu généré par l’IA peut être incorrect.">
            <a:extLst>
              <a:ext uri="{FF2B5EF4-FFF2-40B4-BE49-F238E27FC236}">
                <a16:creationId xmlns:a16="http://schemas.microsoft.com/office/drawing/2014/main" id="{E7140490-6FD9-39EE-E194-66A91CA3B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625" y="406254"/>
            <a:ext cx="2070100" cy="1917700"/>
          </a:xfrm>
          <a:prstGeom prst="rect">
            <a:avLst/>
          </a:prstGeom>
        </p:spPr>
      </p:pic>
      <p:pic>
        <p:nvPicPr>
          <p:cNvPr id="39" name="Image 38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9054654F-012E-FD50-A4B1-C60EFAFA2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625" y="2494650"/>
            <a:ext cx="193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7" name="Image 6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34D8D33A-ED85-C1C4-EFB2-8AB1330B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7259893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3" name="Image 2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E61E6C0-BC5E-5409-95B8-D4CFE378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90" y="3429000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CD8EC5C9-BE7F-1D9D-4C6F-CB19EA7F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-3647715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F2405875-CC38-8E17-5EBD-F261FEE9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08" y="184998"/>
            <a:ext cx="1977970" cy="1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: je, tu, un, des….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  <p:pic>
        <p:nvPicPr>
          <p:cNvPr id="3" name="Image 2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D5DACA42-8CFD-64FD-F71F-0FE6397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76" y="926837"/>
            <a:ext cx="7232215" cy="543273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ABDEE12-30A8-D414-A7EC-CB29FD4F58D2}"/>
              </a:ext>
            </a:extLst>
          </p:cNvPr>
          <p:cNvSpPr/>
          <p:nvPr/>
        </p:nvSpPr>
        <p:spPr>
          <a:xfrm>
            <a:off x="-3240033" y="1716064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Gensim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402225-4E09-8970-91CD-FD57E9DC3DA0}"/>
              </a:ext>
            </a:extLst>
          </p:cNvPr>
          <p:cNvSpPr txBox="1">
            <a:spLocks/>
          </p:cNvSpPr>
          <p:nvPr/>
        </p:nvSpPr>
        <p:spPr>
          <a:xfrm>
            <a:off x="442975" y="-1940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95D3B4E-0E98-992F-5888-D2E5E65F13D0}"/>
              </a:ext>
            </a:extLst>
          </p:cNvPr>
          <p:cNvSpPr txBox="1">
            <a:spLocks/>
          </p:cNvSpPr>
          <p:nvPr/>
        </p:nvSpPr>
        <p:spPr>
          <a:xfrm>
            <a:off x="442975" y="-1987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16" name="Image 1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F3200EF-6813-424C-A4AD-84C02279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212" y="-3368864"/>
            <a:ext cx="3458464" cy="34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7" y="1072136"/>
            <a:ext cx="7702318" cy="57858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03401A-F593-FDFC-7B0A-BA110C293680}"/>
              </a:ext>
            </a:extLst>
          </p:cNvPr>
          <p:cNvSpPr/>
          <p:nvPr/>
        </p:nvSpPr>
        <p:spPr>
          <a:xfrm>
            <a:off x="648280" y="1996340"/>
            <a:ext cx="2795312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Technologie :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/>
              <a:t>Transformers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0E17F74-E2C8-321A-DB49-38438C5CE73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pic>
        <p:nvPicPr>
          <p:cNvPr id="9" name="Image 8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0DC9067-56A6-1DB8-1DE3-168E320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" y="4490705"/>
            <a:ext cx="2367295" cy="23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  <p:pic>
        <p:nvPicPr>
          <p:cNvPr id="6" name="Image 5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673D983-2AD5-75EC-637C-B7B1030E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71" y="6948277"/>
            <a:ext cx="3458464" cy="34584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92D42FA-3D04-E015-D331-A14934F7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5" y="36449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3F78A89-DC30-1BE4-B277-45149CB6F198}"/>
              </a:ext>
            </a:extLst>
          </p:cNvPr>
          <p:cNvSpPr txBox="1">
            <a:spLocks/>
          </p:cNvSpPr>
          <p:nvPr/>
        </p:nvSpPr>
        <p:spPr>
          <a:xfrm>
            <a:off x="488243" y="383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Entrainement du modèle d’analyse de sentiment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0AD45A0-4BC1-75DE-6745-61D000FE98FA}"/>
              </a:ext>
            </a:extLst>
          </p:cNvPr>
          <p:cNvSpPr txBox="1">
            <a:spLocks/>
          </p:cNvSpPr>
          <p:nvPr/>
        </p:nvSpPr>
        <p:spPr>
          <a:xfrm>
            <a:off x="838200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00D6CE-F9C3-4C55-894A-0900FE68069F}"/>
              </a:ext>
            </a:extLst>
          </p:cNvPr>
          <p:cNvSpPr txBox="1">
            <a:spLocks/>
          </p:cNvSpPr>
          <p:nvPr/>
        </p:nvSpPr>
        <p:spPr>
          <a:xfrm>
            <a:off x="897674" y="-1614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004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1417638"/>
            <a:ext cx="6478947" cy="5167312"/>
          </a:xfrm>
          <a:prstGeom prst="rect">
            <a:avLst/>
          </a:prstGeom>
        </p:spPr>
      </p:pic>
      <p:pic>
        <p:nvPicPr>
          <p:cNvPr id="4" name="Image 3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1CF97C4-A58D-CC9B-8257-8D8C155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723"/>
            <a:ext cx="2179277" cy="217927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A506C4-795F-37E2-5B03-28E18516EB35}"/>
              </a:ext>
            </a:extLst>
          </p:cNvPr>
          <p:cNvSpPr txBox="1">
            <a:spLocks/>
          </p:cNvSpPr>
          <p:nvPr/>
        </p:nvSpPr>
        <p:spPr>
          <a:xfrm>
            <a:off x="8976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Une méthode d’optimisation des modèles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modeling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r>
              <a:rPr lang="fr-FR" dirty="0"/>
              <a:t>LDA à expliquer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 et automatisation des modèles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Méthode de sauvegarde</a:t>
            </a:r>
          </a:p>
          <a:p>
            <a:r>
              <a:rPr lang="fr-FR"/>
              <a:t>Processus CI/CD</a:t>
            </a:r>
          </a:p>
          <a:p>
            <a:r>
              <a:rPr lang="fr-FR"/>
              <a:t>Système de monitoring</a:t>
            </a:r>
          </a:p>
          <a:p>
            <a:r>
              <a:rPr lang="fr-FR"/>
              <a:t>Système de collecte de données</a:t>
            </a:r>
            <a:endParaRPr lang="fr-FR" dirty="0"/>
          </a:p>
        </p:txBody>
      </p:sp>
      <p:pic>
        <p:nvPicPr>
          <p:cNvPr id="4" name="Image 3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CCE6672-5958-6A11-E252-4635A33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-1758978"/>
            <a:ext cx="5283200" cy="146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E57E1-BAD5-42CF-834D-73D737E2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03340" y="3104356"/>
            <a:ext cx="109573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13" y="1555077"/>
            <a:ext cx="3624262" cy="1001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7" y="2869767"/>
            <a:ext cx="11831046" cy="143125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33EC0B-CC71-941D-3781-4388DA631928}"/>
              </a:ext>
            </a:extLst>
          </p:cNvPr>
          <p:cNvSpPr/>
          <p:nvPr/>
        </p:nvSpPr>
        <p:spPr>
          <a:xfrm>
            <a:off x="2042196" y="5003251"/>
            <a:ext cx="9207613" cy="14312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Stockage de modèles volumineux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Accès sécurisé grâce à des </a:t>
            </a:r>
            <a:r>
              <a:rPr lang="fr-FR" dirty="0" err="1"/>
              <a:t>token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Utilisation simple via pipeline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Versionning</a:t>
            </a:r>
            <a:r>
              <a:rPr lang="fr-FR" dirty="0"/>
              <a:t> « manuel »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FBFBFE-3E6D-D73B-C8D8-CF1D4D823114}"/>
              </a:ext>
            </a:extLst>
          </p:cNvPr>
          <p:cNvGrpSpPr/>
          <p:nvPr/>
        </p:nvGrpSpPr>
        <p:grpSpPr>
          <a:xfrm>
            <a:off x="1278491" y="4629045"/>
            <a:ext cx="3157322" cy="1089834"/>
            <a:chOff x="5562600" y="4381499"/>
            <a:chExt cx="4629150" cy="142875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30E7CBB-3E27-4179-F993-4A11142310DC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559B62A4-72FF-A6A6-B5DA-D2F6CC8D0A5C}"/>
                </a:ext>
              </a:extLst>
            </p:cNvPr>
            <p:cNvSpPr/>
            <p:nvPr/>
          </p:nvSpPr>
          <p:spPr>
            <a:xfrm>
              <a:off x="5791200" y="4381499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Avantages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CI : intégration continue,  c’est-à-dire que intégration continue des modifications </a:t>
            </a:r>
          </a:p>
          <a:p>
            <a:r>
              <a:rPr lang="fr-FR" dirty="0"/>
              <a:t>CD : déploiement continues, c’est-à-dire rendre accessible à l’</a:t>
            </a:r>
            <a:r>
              <a:rPr lang="fr-FR" dirty="0" err="1"/>
              <a:t>utiliseur</a:t>
            </a:r>
            <a:endParaRPr lang="fr-FR" dirty="0"/>
          </a:p>
          <a:p>
            <a:r>
              <a:rPr lang="fr-FR" dirty="0"/>
              <a:t>1 migration de la base de données vers mongo atlas</a:t>
            </a:r>
          </a:p>
          <a:p>
            <a:r>
              <a:rPr lang="fr-FR" dirty="0"/>
              <a:t>Déploiement sur </a:t>
            </a:r>
            <a:r>
              <a:rPr lang="fr-FR" dirty="0" err="1"/>
              <a:t>streamlit</a:t>
            </a:r>
            <a:r>
              <a:rPr lang="fr-FR" dirty="0"/>
              <a:t> cloud</a:t>
            </a:r>
          </a:p>
          <a:p>
            <a:r>
              <a:rPr lang="fr-FR" dirty="0"/>
              <a:t>Ci/cd avec git hub action et mise à jour horaire de la base de données</a:t>
            </a:r>
          </a:p>
          <a:p>
            <a:endParaRPr lang="fr-FR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D63D753-8FCA-FF64-2CD4-4A2288FB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0" y="4091461"/>
            <a:ext cx="5062747" cy="2401414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E938B790-F26C-5DF3-2F3C-AE280A57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8851"/>
            <a:ext cx="4414477" cy="1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hlinkClick r:id="rId3" tooltip="accédez à l'application"/>
              </a:rPr>
              <a:t>Youreview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11104</TotalTime>
  <Words>2129</Words>
  <Application>Microsoft Macintosh PowerPoint</Application>
  <PresentationFormat>Grand écran</PresentationFormat>
  <Paragraphs>444</Paragraphs>
  <Slides>43</Slides>
  <Notes>2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ADLaM Display</vt:lpstr>
      <vt:lpstr>Aptos</vt:lpstr>
      <vt:lpstr>Aptos Display</vt:lpstr>
      <vt:lpstr>Arial</vt:lpstr>
      <vt:lpstr>Calibri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modeling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84</cp:revision>
  <dcterms:created xsi:type="dcterms:W3CDTF">2025-08-26T17:00:21Z</dcterms:created>
  <dcterms:modified xsi:type="dcterms:W3CDTF">2025-09-15T18:26:00Z</dcterms:modified>
</cp:coreProperties>
</file>